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3716000" cx="2438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Raleway Thin"/>
      <p:bold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alewayThin-bold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RalewayThin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1905000" y="0"/>
            <a:ext cx="21420093" cy="14287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6869906" y="892968"/>
            <a:ext cx="17377172" cy="11584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0957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otos">
  <p:cSld name="3 f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hyperlink" Target="mailto:support@datacite.org" TargetMode="External"/><Relationship Id="rId10" Type="http://schemas.openxmlformats.org/officeDocument/2006/relationships/hyperlink" Target="https://support.datacite.org" TargetMode="External"/><Relationship Id="rId13" Type="http://schemas.openxmlformats.org/officeDocument/2006/relationships/image" Target="../media/image22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hyperlink" Target="https://datacite.org" TargetMode="External"/><Relationship Id="rId15" Type="http://schemas.openxmlformats.org/officeDocument/2006/relationships/image" Target="../media/image27.png"/><Relationship Id="rId14" Type="http://schemas.openxmlformats.org/officeDocument/2006/relationships/image" Target="../media/image21.png"/><Relationship Id="rId16" Type="http://schemas.openxmlformats.org/officeDocument/2006/relationships/image" Target="../media/image24.png"/><Relationship Id="rId5" Type="http://schemas.openxmlformats.org/officeDocument/2006/relationships/hyperlink" Target="mailto:info@datacite.org" TargetMode="External"/><Relationship Id="rId6" Type="http://schemas.openxmlformats.org/officeDocument/2006/relationships/hyperlink" Target="http://@datacite" TargetMode="External"/><Relationship Id="rId7" Type="http://schemas.openxmlformats.org/officeDocument/2006/relationships/hyperlink" Target="https://twitter.com/datacite" TargetMode="External"/><Relationship Id="rId8" Type="http://schemas.openxmlformats.org/officeDocument/2006/relationships/hyperlink" Target="https://pidforum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tock-1204764789.jpg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038094" y="-5027977"/>
            <a:ext cx="30498563" cy="2035447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4294967295" type="ctrTitle"/>
          </p:nvPr>
        </p:nvSpPr>
        <p:spPr>
          <a:xfrm>
            <a:off x="2035704" y="1435703"/>
            <a:ext cx="17475532" cy="383368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15000"/>
              <a:buFont typeface="Raleway Thin"/>
              <a:buNone/>
            </a:pPr>
            <a:r>
              <a:rPr b="0" i="0" lang="en-US" sz="15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61" name="Google Shape;61;p14"/>
          <p:cNvSpPr txBox="1"/>
          <p:nvPr>
            <p:ph idx="4294967295" type="subTitle"/>
          </p:nvPr>
        </p:nvSpPr>
        <p:spPr>
          <a:xfrm>
            <a:off x="2023004" y="3299411"/>
            <a:ext cx="16955227" cy="383368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15000"/>
              <a:buFont typeface="Raleway Thin"/>
              <a:buNone/>
            </a:pPr>
            <a:r>
              <a:rPr b="0" i="0" lang="en-US" sz="15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Presentation</a:t>
            </a:r>
            <a:endParaRPr/>
          </a:p>
        </p:txBody>
      </p:sp>
      <p:pic>
        <p:nvPicPr>
          <p:cNvPr descr="Imatge"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9766" y="6193874"/>
            <a:ext cx="5307261" cy="174203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09338" y="10828895"/>
            <a:ext cx="7221344" cy="178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Name Surname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21st of September 2021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Event name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1772179" y="948275"/>
            <a:ext cx="13145425" cy="362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Types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of research outputs</a:t>
            </a:r>
            <a:endParaRPr/>
          </a:p>
        </p:txBody>
      </p:sp>
      <p:cxnSp>
        <p:nvCxnSpPr>
          <p:cNvPr id="156" name="Google Shape;156;p23"/>
          <p:cNvCxnSpPr/>
          <p:nvPr/>
        </p:nvCxnSpPr>
        <p:spPr>
          <a:xfrm>
            <a:off x="1783159" y="5991336"/>
            <a:ext cx="14462261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1848756" y="6539174"/>
            <a:ext cx="12738270" cy="465027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800"/>
              <a:buFont typeface="Raleway Thin"/>
              <a:buNone/>
            </a:pPr>
            <a:r>
              <a:rPr b="0" i="0" lang="en-US" sz="28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1. Research datasets and collections, associated workflows, software, images, and models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 Thin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 Thin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800"/>
              <a:buFont typeface="Raleway Thin"/>
              <a:buNone/>
            </a:pPr>
            <a:r>
              <a:rPr b="0" i="0" lang="en-US" sz="28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2. Grey literature such as theses, dissertations, reports, unpublished conference papers, newsletters, preprint journal articles, technical standards, and specifications for which the institutional repository is the primary publication point.</a:t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1848756" y="4738477"/>
            <a:ext cx="9513676" cy="144116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DATACITE DOIs ARE SUITABLE FOR A WIDE RANGE OF RESEARCH OUTPUTS</a:t>
            </a:r>
            <a:endParaRPr/>
          </a:p>
        </p:txBody>
      </p:sp>
      <p:pic>
        <p:nvPicPr>
          <p:cNvPr descr="Imatge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idx="4294967295" type="ctrTitle"/>
          </p:nvPr>
        </p:nvSpPr>
        <p:spPr>
          <a:xfrm>
            <a:off x="1865312" y="965209"/>
            <a:ext cx="10048411" cy="3504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Create</a:t>
            </a:r>
            <a:endParaRPr b="0" i="0" sz="11200" u="none" cap="none" strike="noStrike">
              <a:solidFill>
                <a:srgbClr val="42BE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and Manage DOIs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1872816" y="4464756"/>
            <a:ext cx="10878084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membership allows you to create and manage DOIs for all of your repositories. You can do this through: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933045" y="6536494"/>
            <a:ext cx="6261978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primary REST API that supports JSON and enables automated DOI registration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manual interface that enables you to register DOIs in less than a minute.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Registered DataCite Service providers that provide a platform where you can register DOIs.</a:t>
            </a:r>
            <a:endParaRPr/>
          </a:p>
        </p:txBody>
      </p:sp>
      <p:pic>
        <p:nvPicPr>
          <p:cNvPr descr="Imatge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68" name="Google Shape;168;p24"/>
          <p:cNvPicPr preferRelativeResize="0"/>
          <p:nvPr/>
        </p:nvPicPr>
        <p:blipFill rotWithShape="1">
          <a:blip r:embed="rId4">
            <a:alphaModFix amt="4517"/>
          </a:blip>
          <a:srcRect b="0" l="0" r="0" t="0"/>
          <a:stretch/>
        </p:blipFill>
        <p:spPr>
          <a:xfrm>
            <a:off x="9292225" y="-745644"/>
            <a:ext cx="16027284" cy="1683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4294967295" type="ctrTitle"/>
          </p:nvPr>
        </p:nvSpPr>
        <p:spPr>
          <a:xfrm>
            <a:off x="1848379" y="944140"/>
            <a:ext cx="11205503" cy="3546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DOI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web interface</a:t>
            </a:r>
            <a:endParaRPr/>
          </a:p>
        </p:txBody>
      </p:sp>
      <p:sp>
        <p:nvSpPr>
          <p:cNvPr id="174" name="Google Shape;174;p25"/>
          <p:cNvSpPr txBox="1"/>
          <p:nvPr>
            <p:ph idx="4294967295" type="subTitle"/>
          </p:nvPr>
        </p:nvSpPr>
        <p:spPr>
          <a:xfrm>
            <a:off x="1882245" y="4611304"/>
            <a:ext cx="9601020" cy="144116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ONE-STOP SERVICE TO CREATE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AND MANAGE DOIs FOR YOUR ORGANIZATION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949979" y="6792143"/>
            <a:ext cx="8584757" cy="33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1. Tools to create, manage, and find DOIs  and metadata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2. Statistics on DOI activities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3. Link checker information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2400"/>
              <a:buFont typeface="Raleway Thin"/>
              <a:buNone/>
            </a:pPr>
            <a:r>
              <a:rPr b="0" i="0" lang="en-US" sz="2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4. Maintain organization information</a:t>
            </a:r>
            <a:endParaRPr b="0" i="0" sz="50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2437385" y="-7487"/>
            <a:ext cx="24393262" cy="13699596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2399872" y="-7487"/>
            <a:ext cx="12306507" cy="13730975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ichael-longmire-L9EV3OogLh0-unsplash.jpg" id="178" name="Google Shape;178;p25"/>
          <p:cNvPicPr preferRelativeResize="0"/>
          <p:nvPr/>
        </p:nvPicPr>
        <p:blipFill rotWithShape="1">
          <a:blip r:embed="rId3">
            <a:alphaModFix amt="21147"/>
          </a:blip>
          <a:srcRect b="0" l="0" r="0" t="0"/>
          <a:stretch/>
        </p:blipFill>
        <p:spPr>
          <a:xfrm flipH="1">
            <a:off x="12362969" y="-15689"/>
            <a:ext cx="24486691" cy="16324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4892" y="3736349"/>
            <a:ext cx="11316358" cy="7674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80" name="Google Shape;1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idx="4294967295" type="ctrTitle"/>
          </p:nvPr>
        </p:nvSpPr>
        <p:spPr>
          <a:xfrm>
            <a:off x="1865312" y="965209"/>
            <a:ext cx="14288358" cy="2803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Find and Connect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Research</a:t>
            </a:r>
            <a:r>
              <a:rPr b="0" i="0" lang="en-US" sz="12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/>
          </a:p>
        </p:txBody>
      </p:sp>
      <p:pic>
        <p:nvPicPr>
          <p:cNvPr descr="Imatge"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838949" y="4481747"/>
            <a:ext cx="7341820" cy="11207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Find Research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with DataCite Commons</a:t>
            </a:r>
            <a:endParaRPr/>
          </a:p>
        </p:txBody>
      </p:sp>
      <p:pic>
        <p:nvPicPr>
          <p:cNvPr descr="Captura de Pantalla 2020-11-06 a les 12.27.33.png" id="188" name="Google Shape;1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689" y="5463578"/>
            <a:ext cx="8026401" cy="81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2439216" y="4481747"/>
            <a:ext cx="10878084" cy="11207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PID Graph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Number of no</a:t>
            </a:r>
            <a:r>
              <a:rPr lang="en-US" sz="3000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d</a:t>
            </a:r>
            <a:r>
              <a:rPr b="0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es and connections (08 MAI 2020)</a:t>
            </a:r>
            <a:endParaRPr/>
          </a:p>
        </p:txBody>
      </p:sp>
      <p:pic>
        <p:nvPicPr>
          <p:cNvPr descr="Captura de Pantalla 2020-11-06 a les 12.27.43.png"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5926" y="6175673"/>
            <a:ext cx="9042401" cy="60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4294967295" type="ctrTitle"/>
          </p:nvPr>
        </p:nvSpPr>
        <p:spPr>
          <a:xfrm>
            <a:off x="1865312" y="965209"/>
            <a:ext cx="7469912" cy="2993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</a:t>
            </a:r>
            <a:endParaRPr b="0" i="0" sz="11200" u="none" cap="none" strike="noStrike">
              <a:solidFill>
                <a:srgbClr val="42BED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Membership</a:t>
            </a:r>
            <a:r>
              <a:rPr b="0" i="0" lang="en-US" sz="12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3388349" y="4520689"/>
            <a:ext cx="432283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Direct Membership</a:t>
            </a:r>
            <a:endParaRPr/>
          </a:p>
        </p:txBody>
      </p:sp>
      <p:pic>
        <p:nvPicPr>
          <p:cNvPr descr="Imatge"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14720983" y="4520689"/>
            <a:ext cx="508443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Consortium Membership</a:t>
            </a:r>
            <a:endParaRPr/>
          </a:p>
        </p:txBody>
      </p:sp>
      <p:pic>
        <p:nvPicPr>
          <p:cNvPr descr="Imatge" id="199" name="Google Shape;19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347" y="5524436"/>
            <a:ext cx="6917391" cy="6140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00" name="Google Shape;20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5740" y="5544546"/>
            <a:ext cx="13285288" cy="61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787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tge" id="205" name="Google Shape;205;p28"/>
          <p:cNvPicPr preferRelativeResize="0"/>
          <p:nvPr/>
        </p:nvPicPr>
        <p:blipFill rotWithShape="1">
          <a:blip r:embed="rId3">
            <a:alphaModFix amt="27941"/>
          </a:blip>
          <a:srcRect b="0" l="0" r="0" t="0"/>
          <a:stretch/>
        </p:blipFill>
        <p:spPr>
          <a:xfrm>
            <a:off x="2191505" y="-1442466"/>
            <a:ext cx="24944466" cy="199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06" name="Google Shape;2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3270" y="3011941"/>
            <a:ext cx="7758392" cy="2264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4294967295" type="subTitle"/>
          </p:nvPr>
        </p:nvSpPr>
        <p:spPr>
          <a:xfrm>
            <a:off x="2382909" y="6272579"/>
            <a:ext cx="19516582" cy="1292852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aleway Thin"/>
              <a:buNone/>
            </a:pPr>
            <a:r>
              <a:rPr b="0" i="0" lang="en-US" sz="6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Get in touch!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2958642" y="9901672"/>
            <a:ext cx="3590914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Emial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info@datacite.org</a:t>
            </a:r>
            <a:endParaRPr/>
          </a:p>
        </p:txBody>
      </p:sp>
      <p:sp>
        <p:nvSpPr>
          <p:cNvPr id="209" name="Google Shape;209;p28">
            <a:hlinkClick r:id="rId6"/>
          </p:cNvPr>
          <p:cNvSpPr txBox="1"/>
          <p:nvPr/>
        </p:nvSpPr>
        <p:spPr>
          <a:xfrm>
            <a:off x="7293576" y="9901672"/>
            <a:ext cx="2286385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Follow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@datacite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10798776" y="9901672"/>
            <a:ext cx="3590914" cy="19829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Talk to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pidforum.org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14596077" y="9901672"/>
            <a:ext cx="2840886" cy="138763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Read about us: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datacite.org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8765908" y="9901672"/>
            <a:ext cx="5035076" cy="23775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Get support: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support.datacite.org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b="0" i="0" lang="en-US" sz="2800" u="sng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support@datacite.org</a:t>
            </a:r>
            <a:r>
              <a:rPr b="0" i="0" lang="en-US" sz="2800" u="none" cap="none" strike="noStrike">
                <a:solidFill>
                  <a:srgbClr val="F5866E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/>
          </a:p>
        </p:txBody>
      </p:sp>
      <p:pic>
        <p:nvPicPr>
          <p:cNvPr descr="Imatge" id="213" name="Google Shape;21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48535" y="8860811"/>
            <a:ext cx="930264" cy="603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4" name="Google Shape;214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953359" y="8781440"/>
            <a:ext cx="969157" cy="7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5" name="Google Shape;215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45825" y="8814864"/>
            <a:ext cx="848705" cy="695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6" name="Google Shape;216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664298" y="8853675"/>
            <a:ext cx="848706" cy="759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217" name="Google Shape;217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897077" y="8673333"/>
            <a:ext cx="848705" cy="85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Google Shape;69;p15"/>
          <p:cNvSpPr txBox="1"/>
          <p:nvPr>
            <p:ph idx="4294967295" type="ctrTitle"/>
          </p:nvPr>
        </p:nvSpPr>
        <p:spPr>
          <a:xfrm>
            <a:off x="2801937" y="4636103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70" name="Google Shape;70;p15"/>
          <p:cNvSpPr txBox="1"/>
          <p:nvPr>
            <p:ph idx="4294967295" type="subTitle"/>
          </p:nvPr>
        </p:nvSpPr>
        <p:spPr>
          <a:xfrm>
            <a:off x="2801937" y="599181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C</a:t>
            </a:r>
            <a:r>
              <a:rPr b="0" i="0" lang="en-US" sz="84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hapter cover 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2DAEDE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6"/>
          <p:cNvSpPr txBox="1"/>
          <p:nvPr>
            <p:ph idx="4294967295" type="ctrTitle"/>
          </p:nvPr>
        </p:nvSpPr>
        <p:spPr>
          <a:xfrm>
            <a:off x="2801937" y="4534503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77" name="Google Shape;77;p16"/>
          <p:cNvSpPr txBox="1"/>
          <p:nvPr>
            <p:ph idx="4294967295" type="subTitle"/>
          </p:nvPr>
        </p:nvSpPr>
        <p:spPr>
          <a:xfrm>
            <a:off x="2801937" y="6004511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8400"/>
              <a:buFont typeface="Raleway Thin"/>
              <a:buNone/>
            </a:pPr>
            <a:r>
              <a:rPr b="0" i="0" lang="en-US" sz="84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Chapter cover 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F5866E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9785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7"/>
          <p:cNvSpPr txBox="1"/>
          <p:nvPr>
            <p:ph idx="4294967295" type="subTitle"/>
          </p:nvPr>
        </p:nvSpPr>
        <p:spPr>
          <a:xfrm>
            <a:off x="2293937" y="5483811"/>
            <a:ext cx="20053830" cy="310607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aleway"/>
              <a:buNone/>
            </a:pPr>
            <a:r>
              <a:rPr b="1" i="1" lang="en-US" sz="7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“In order to make it more dynamic, we highlight pages as well as we highlight text.”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4294967295" type="ctrTitle"/>
          </p:nvPr>
        </p:nvSpPr>
        <p:spPr>
          <a:xfrm>
            <a:off x="1649015" y="852099"/>
            <a:ext cx="6599422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"/>
              <a:buNone/>
            </a:pPr>
            <a:r>
              <a:rPr b="1" i="0" lang="en-US" sz="9000" u="none" cap="none" strike="noStrike">
                <a:solidFill>
                  <a:srgbClr val="2DADDE"/>
                </a:solidFill>
                <a:latin typeface="Raleway"/>
                <a:ea typeface="Raleway"/>
                <a:cs typeface="Raleway"/>
                <a:sym typeface="Raleway"/>
              </a:rPr>
              <a:t>Our</a:t>
            </a:r>
            <a:r>
              <a:rPr b="1" i="0" lang="en-US" sz="90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en-US" sz="9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value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831445" y="7721827"/>
            <a:ext cx="5798957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A DOI makes your research outputs uniquely identifiable.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Metadata that you register with DataCite is in a central location, harvestable by anyone.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Metadata for our Members’ research outputs appear in other search engines.</a:t>
            </a: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1775947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1" name="Google Shape;91;p18"/>
          <p:cNvSpPr txBox="1"/>
          <p:nvPr/>
        </p:nvSpPr>
        <p:spPr>
          <a:xfrm>
            <a:off x="1756938" y="5656776"/>
            <a:ext cx="7221344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Registering DataCite DOIs makes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"/>
              <a:buNone/>
            </a:pPr>
            <a:r>
              <a:rPr b="1" i="0" lang="en-US" sz="3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your research outputs discoverable.</a:t>
            </a:r>
            <a:endParaRPr/>
          </a:p>
        </p:txBody>
      </p:sp>
      <p:pic>
        <p:nvPicPr>
          <p:cNvPr descr="Imatge"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9182" y="3885861"/>
            <a:ext cx="2216969" cy="1283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3" name="Google Shape;9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2182" y="3612044"/>
            <a:ext cx="2216969" cy="13536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9315979" y="7848827"/>
            <a:ext cx="6723504" cy="55472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We make research data management easy: you register your first DOI in less than 1 minute.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DOIs and metadata help you make your research FAIR.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We connect you to the DataCite Member community, which is full of passionate people who share experience and continue to support best practice.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Our metadata schema is extensive and has been adopted by other PID service providers globally.</a:t>
            </a:r>
            <a:endParaRPr/>
          </a:p>
        </p:txBody>
      </p:sp>
      <p:cxnSp>
        <p:nvCxnSpPr>
          <p:cNvPr id="95" name="Google Shape;95;p18"/>
          <p:cNvCxnSpPr/>
          <p:nvPr/>
        </p:nvCxnSpPr>
        <p:spPr>
          <a:xfrm>
            <a:off x="9260481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6" name="Google Shape;96;p18"/>
          <p:cNvSpPr txBox="1"/>
          <p:nvPr/>
        </p:nvSpPr>
        <p:spPr>
          <a:xfrm>
            <a:off x="9241472" y="5669475"/>
            <a:ext cx="596396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services make it easy to follow best practices.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16868245" y="7721827"/>
            <a:ext cx="5798956" cy="42799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A DOI enables easy tracking of your research outputs through simple user interfaces.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services make institutional reporting simple.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5000"/>
              <a:buFont typeface="Raleway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BEDD"/>
              </a:buClr>
              <a:buSzPts val="2400"/>
              <a:buFont typeface="Raleway"/>
              <a:buNone/>
            </a:pPr>
            <a:r>
              <a:rPr b="0" i="0" lang="en-US" sz="2400" u="none" cap="none" strike="noStrike">
                <a:solidFill>
                  <a:srgbClr val="42BEDD"/>
                </a:solidFill>
                <a:latin typeface="Raleway"/>
                <a:ea typeface="Raleway"/>
                <a:cs typeface="Raleway"/>
                <a:sym typeface="Raleway"/>
              </a:rPr>
              <a:t>· DataCite services support data citation and usage analytics</a:t>
            </a:r>
            <a:endParaRPr/>
          </a:p>
        </p:txBody>
      </p:sp>
      <p:cxnSp>
        <p:nvCxnSpPr>
          <p:cNvPr id="98" name="Google Shape;98;p18"/>
          <p:cNvCxnSpPr/>
          <p:nvPr/>
        </p:nvCxnSpPr>
        <p:spPr>
          <a:xfrm>
            <a:off x="16812747" y="7491832"/>
            <a:ext cx="5727114" cy="1"/>
          </a:xfrm>
          <a:prstGeom prst="straightConnector1">
            <a:avLst/>
          </a:prstGeom>
          <a:noFill/>
          <a:ln cap="rnd" cmpd="sng" w="50800">
            <a:solidFill>
              <a:srgbClr val="354787"/>
            </a:solidFill>
            <a:prstDash val="dashDot"/>
            <a:miter lim="400000"/>
            <a:headEnd len="sm" w="sm" type="none"/>
            <a:tailEnd len="sm" w="sm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16793739" y="5656775"/>
            <a:ext cx="6288226" cy="10318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3000"/>
              <a:buFont typeface="Raleway Thin"/>
              <a:buNone/>
            </a:pPr>
            <a:r>
              <a:rPr b="0" i="0" lang="en-US" sz="3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 services help you track and report on your research.</a:t>
            </a:r>
            <a:endParaRPr/>
          </a:p>
        </p:txBody>
      </p:sp>
      <p:pic>
        <p:nvPicPr>
          <p:cNvPr descr="Imatge"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01" name="Google Shape;10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50456" y="3225465"/>
            <a:ext cx="2940651" cy="2096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02" name="Google Shape;10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32530" y="3482305"/>
            <a:ext cx="2076936" cy="15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18763309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14351252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9939191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1122335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527132" y="7337449"/>
            <a:ext cx="4046190" cy="3133135"/>
          </a:xfrm>
          <a:prstGeom prst="rect">
            <a:avLst/>
          </a:prstGeom>
          <a:noFill/>
          <a:ln cap="flat" cmpd="sng" w="25400">
            <a:solidFill>
              <a:srgbClr val="2DADDE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447667" y="7169133"/>
            <a:ext cx="3474678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2000+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Repositories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5827976" y="7194533"/>
            <a:ext cx="3251620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238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Members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0248768" y="7192406"/>
            <a:ext cx="3251619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43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Countries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14705277" y="7205106"/>
            <a:ext cx="3251620" cy="2611967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20m+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DOIs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649015" y="852099"/>
            <a:ext cx="928859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Our</a:t>
            </a:r>
            <a:r>
              <a:rPr b="0" i="0" lang="en-US" sz="9000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community</a:t>
            </a:r>
            <a:endParaRPr/>
          </a:p>
        </p:txBody>
      </p:sp>
      <p:pic>
        <p:nvPicPr>
          <p:cNvPr descr="Imatge"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2807" y="4718066"/>
            <a:ext cx="1250653" cy="191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19" name="Google Shape;11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73911" y="4659671"/>
            <a:ext cx="2403102" cy="16223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20" name="Google Shape;12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8780" y="4596139"/>
            <a:ext cx="2629261" cy="191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21" name="Google Shape;12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3856" y="4654566"/>
            <a:ext cx="1876442" cy="19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8555230" y="6352089"/>
            <a:ext cx="4452960" cy="34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7000"/>
              <a:buFont typeface="Raleway Thin"/>
              <a:buNone/>
            </a:pPr>
            <a:r>
              <a:rPr b="0" i="0" lang="en-US" sz="7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600+</a:t>
            </a:r>
            <a:endParaRPr b="0" i="0" sz="5000" u="none" cap="none" strike="noStrike">
              <a:solidFill>
                <a:srgbClr val="2DADD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4000"/>
              <a:buFont typeface="Raleway Thin"/>
              <a:buNone/>
            </a:pPr>
            <a:r>
              <a:rPr b="0" i="0" lang="en-US" sz="4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Organizations</a:t>
            </a:r>
            <a:endParaRPr/>
          </a:p>
        </p:txBody>
      </p:sp>
      <p:pic>
        <p:nvPicPr>
          <p:cNvPr descr="Imatge" id="123" name="Google Shape;12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73741" y="4659671"/>
            <a:ext cx="1727521" cy="162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4294967295" type="subTitle"/>
          </p:nvPr>
        </p:nvSpPr>
        <p:spPr>
          <a:xfrm>
            <a:off x="1738312" y="5426392"/>
            <a:ext cx="17688211" cy="367879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Global non-profit membership organization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working with 2100+ repositories in the world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787"/>
              </a:buClr>
              <a:buSzPts val="5000"/>
              <a:buFont typeface="Raleway"/>
              <a:buNone/>
            </a:pPr>
            <a:r>
              <a:rPr b="1" i="0" lang="en-US" sz="5000" u="none" cap="none" strike="noStrike">
                <a:solidFill>
                  <a:srgbClr val="354787"/>
                </a:solidFill>
                <a:latin typeface="Raleway"/>
                <a:ea typeface="Raleway"/>
                <a:cs typeface="Raleway"/>
                <a:sym typeface="Raleway"/>
              </a:rPr>
              <a:t>to provide DOIs for data and other research outputs.</a:t>
            </a:r>
            <a:endParaRPr/>
          </a:p>
        </p:txBody>
      </p:sp>
      <p:sp>
        <p:nvSpPr>
          <p:cNvPr id="129" name="Google Shape;129;p20"/>
          <p:cNvSpPr txBox="1"/>
          <p:nvPr>
            <p:ph idx="4294967295" type="ctrTitle"/>
          </p:nvPr>
        </p:nvSpPr>
        <p:spPr>
          <a:xfrm>
            <a:off x="1649015" y="852099"/>
            <a:ext cx="14716126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9000"/>
              <a:buFont typeface="Raleway Thin"/>
              <a:buNone/>
            </a:pPr>
            <a:r>
              <a:rPr b="0" i="0" lang="en-US" sz="9000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About</a:t>
            </a:r>
            <a:r>
              <a:rPr b="0" i="0" lang="en-US" sz="9000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9000" u="none" cap="none" strike="noStrike">
                <a:solidFill>
                  <a:srgbClr val="354787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F5866E"/>
                </a:solidFill>
                <a:latin typeface="Arial"/>
                <a:ea typeface="Arial"/>
                <a:cs typeface="Arial"/>
                <a:sym typeface="Arial"/>
              </a:rPr>
              <a:t>https://datacite.org/</a:t>
            </a:r>
            <a:endParaRPr/>
          </a:p>
        </p:txBody>
      </p:sp>
      <p:pic>
        <p:nvPicPr>
          <p:cNvPr descr="Imatge"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9325" y="909981"/>
            <a:ext cx="3535150" cy="116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Captura de Pantalla 2020-11-06 a les 12.14.58.png" id="137" name="Google Shape;137;p21"/>
          <p:cNvPicPr preferRelativeResize="0"/>
          <p:nvPr/>
        </p:nvPicPr>
        <p:blipFill rotWithShape="1">
          <a:blip r:embed="rId3">
            <a:alphaModFix amt="7000"/>
          </a:blip>
          <a:srcRect b="0" l="0" r="0" t="0"/>
          <a:stretch/>
        </p:blipFill>
        <p:spPr>
          <a:xfrm>
            <a:off x="-5627" y="-1506815"/>
            <a:ext cx="24395254" cy="16301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4294967295" type="subTitle"/>
          </p:nvPr>
        </p:nvSpPr>
        <p:spPr>
          <a:xfrm>
            <a:off x="1746779" y="5798446"/>
            <a:ext cx="23864645" cy="415110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Global non-profit membership organization working with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2100+ repositories in the world to provide DOIs for data and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Raleway Thin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other research outputs.</a:t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ctrTitle"/>
          </p:nvPr>
        </p:nvSpPr>
        <p:spPr>
          <a:xfrm>
            <a:off x="1649015" y="852099"/>
            <a:ext cx="8040358" cy="1837912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ADDE"/>
              </a:buClr>
              <a:buSzPts val="8316"/>
              <a:buFont typeface="Raleway Thin"/>
              <a:buNone/>
            </a:pPr>
            <a:r>
              <a:rPr b="0" i="0" lang="en-US" sz="8316" u="none" cap="none" strike="noStrike">
                <a:solidFill>
                  <a:srgbClr val="2DADDE"/>
                </a:solidFill>
                <a:latin typeface="Raleway Thin"/>
                <a:ea typeface="Raleway Thin"/>
                <a:cs typeface="Raleway Thin"/>
                <a:sym typeface="Raleway Thin"/>
              </a:rPr>
              <a:t>About</a:t>
            </a:r>
            <a:r>
              <a:rPr b="0" i="0" lang="en-US" sz="8316" u="none" cap="none" strike="noStrike">
                <a:solidFill>
                  <a:srgbClr val="42BEDD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en-US" sz="8316" u="none" cap="none" strike="noStrike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DataCite</a:t>
            </a:r>
            <a:endParaRPr/>
          </a:p>
        </p:txBody>
      </p:sp>
      <p:sp>
        <p:nvSpPr>
          <p:cNvPr id="141" name="Google Shape;141;p21"/>
          <p:cNvSpPr txBox="1"/>
          <p:nvPr/>
        </p:nvSpPr>
        <p:spPr>
          <a:xfrm>
            <a:off x="1718601" y="8613126"/>
            <a:ext cx="3717611" cy="129285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3200"/>
              <a:buFont typeface="Arial"/>
              <a:buNone/>
            </a:pPr>
            <a:r>
              <a:rPr b="0" i="0" lang="en-US" sz="3200" u="sng" cap="none" strike="noStrike">
                <a:solidFill>
                  <a:srgbClr val="F5866E"/>
                </a:solidFill>
                <a:latin typeface="Arial"/>
                <a:ea typeface="Arial"/>
                <a:cs typeface="Arial"/>
                <a:sym typeface="Arial"/>
              </a:rPr>
              <a:t>https://datacite.org/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-4630" y="8201"/>
            <a:ext cx="24393259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-14023" y="8201"/>
            <a:ext cx="12278388" cy="13699598"/>
          </a:xfrm>
          <a:prstGeom prst="rect">
            <a:avLst/>
          </a:prstGeom>
          <a:solidFill>
            <a:srgbClr val="354787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michael-longmire-L9EV3OogLh0-unsplash.jpg" id="148" name="Google Shape;148;p22"/>
          <p:cNvPicPr preferRelativeResize="0"/>
          <p:nvPr/>
        </p:nvPicPr>
        <p:blipFill rotWithShape="1">
          <a:blip r:embed="rId3">
            <a:alphaModFix amt="21147"/>
          </a:blip>
          <a:srcRect b="0" l="0" r="0" t="0"/>
          <a:stretch/>
        </p:blipFill>
        <p:spPr>
          <a:xfrm flipH="1">
            <a:off x="-15545" y="-63500"/>
            <a:ext cx="24486688" cy="16324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941603" y="4994888"/>
            <a:ext cx="16650335" cy="529093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10000"/>
              <a:buFont typeface="Raleway Thin"/>
              <a:buNone/>
            </a:pPr>
            <a:r>
              <a:rPr b="0" i="0" lang="en-US" sz="10000" u="none" cap="none" strike="noStrike">
                <a:solidFill>
                  <a:srgbClr val="F5866E"/>
                </a:solidFill>
                <a:latin typeface="Raleway Thin"/>
                <a:ea typeface="Raleway Thin"/>
                <a:cs typeface="Raleway Thin"/>
                <a:sym typeface="Raleway Thin"/>
              </a:rPr>
              <a:t>Connecting research,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10000"/>
              <a:buFont typeface="Raleway Thin"/>
              <a:buNone/>
            </a:pPr>
            <a:r>
              <a:rPr b="0" i="0" lang="en-US" sz="10000" u="none" cap="none" strike="noStrike">
                <a:solidFill>
                  <a:srgbClr val="F5866E"/>
                </a:solidFill>
                <a:latin typeface="Raleway Thin"/>
                <a:ea typeface="Raleway Thin"/>
                <a:cs typeface="Raleway Thin"/>
                <a:sym typeface="Raleway Thin"/>
              </a:rPr>
              <a:t>identifying knowledge</a:t>
            </a:r>
            <a:endParaRPr/>
          </a:p>
        </p:txBody>
      </p:sp>
      <p:pic>
        <p:nvPicPr>
          <p:cNvPr descr="Imatge"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9875" y="1005356"/>
            <a:ext cx="3408650" cy="99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